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6"/>
  </p:notesMasterIdLst>
  <p:sldIdLst>
    <p:sldId id="259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6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71" autoAdjust="0"/>
    <p:restoredTop sz="94660"/>
  </p:normalViewPr>
  <p:slideViewPr>
    <p:cSldViewPr snapToGrid="0">
      <p:cViewPr varScale="1">
        <p:scale>
          <a:sx n="88" d="100"/>
          <a:sy n="88" d="100"/>
        </p:scale>
        <p:origin x="41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E2947A-5971-4D93-944C-4681FC053F9B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FC89C-2F7C-4944-9A2C-7797D3CAAF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3896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CD7E34D3-FA35-45F1-B10C-79798732C000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808AE2CC-BB5B-4C65-BF89-536C8B8792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35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106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95483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818915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250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15566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09405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508045-7A37-46AD-821B-6BC38EE33B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03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8088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368133-C445-4C54-9613-D824507ABA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014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944B81-11E3-4331-BA80-6C28B7361F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93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A2897B-D393-44EF-9B0E-FDACAF53F9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13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4CE312-0CD2-4AA2-AE33-2C1AF3ED47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04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0EEF83-5DC6-41B1-875E-ED0D3CDCBA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8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86B8FC-77DE-439A-94C6-28C28C6763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085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32913E-CC50-451D-8E1A-1B5BBB7B86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82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657195-5639-48AB-8CE5-F9D22FA68B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70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7E34D3-FA35-45F1-B10C-79798732C000}" type="datetimeFigureOut">
              <a:rPr lang="en-IN" smtClean="0"/>
              <a:t>04-04-2022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25596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 descr="A group of people posing for the camera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 t="15378" r="-3" b="15373"/>
          <a:stretch/>
        </p:blipFill>
        <p:spPr>
          <a:xfrm>
            <a:off x="3649321" y="3"/>
            <a:ext cx="4609359" cy="2426373"/>
          </a:xfrm>
          <a:custGeom>
            <a:avLst/>
            <a:gdLst/>
            <a:ahLst/>
            <a:cxnLst/>
            <a:rect l="l" t="t" r="r" b="b"/>
            <a:pathLst>
              <a:path w="4609359" h="2130473" extrusionOk="0">
                <a:moveTo>
                  <a:pt x="986689" y="0"/>
                </a:moveTo>
                <a:lnTo>
                  <a:pt x="4609359" y="0"/>
                </a:lnTo>
                <a:lnTo>
                  <a:pt x="3622670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2" name="Google Shape;92;p13" descr="A large sign above the front of a building&#10;&#10;Description generated with very high confidence"/>
          <p:cNvPicPr preferRelativeResize="0"/>
          <p:nvPr/>
        </p:nvPicPr>
        <p:blipFill rotWithShape="1">
          <a:blip r:embed="rId4">
            <a:alphaModFix/>
          </a:blip>
          <a:srcRect t="35118" r="2" b="17274"/>
          <a:stretch/>
        </p:blipFill>
        <p:spPr>
          <a:xfrm>
            <a:off x="20" y="-6954"/>
            <a:ext cx="4475120" cy="2426373"/>
          </a:xfrm>
          <a:custGeom>
            <a:avLst/>
            <a:gdLst/>
            <a:ahLst/>
            <a:cxnLst/>
            <a:rect l="l" t="t" r="r" b="b"/>
            <a:pathLst>
              <a:path w="4475140" h="2130473" extrusionOk="0">
                <a:moveTo>
                  <a:pt x="0" y="0"/>
                </a:moveTo>
                <a:lnTo>
                  <a:pt x="1074821" y="0"/>
                </a:lnTo>
                <a:lnTo>
                  <a:pt x="1074821" y="239"/>
                </a:lnTo>
                <a:lnTo>
                  <a:pt x="4475140" y="239"/>
                </a:lnTo>
                <a:lnTo>
                  <a:pt x="3488563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3" name="Google Shape;93;p13" descr="A group of people sitting at a table&#10;&#10;Description generated with very high confidence"/>
          <p:cNvPicPr preferRelativeResize="0"/>
          <p:nvPr/>
        </p:nvPicPr>
        <p:blipFill rotWithShape="1">
          <a:blip r:embed="rId5">
            <a:alphaModFix/>
          </a:blip>
          <a:srcRect t="30138" r="3" b="10194"/>
          <a:stretch/>
        </p:blipFill>
        <p:spPr>
          <a:xfrm>
            <a:off x="7431341" y="-17416"/>
            <a:ext cx="4760659" cy="2426373"/>
          </a:xfrm>
          <a:custGeom>
            <a:avLst/>
            <a:gdLst/>
            <a:ahLst/>
            <a:cxnLst/>
            <a:rect l="l" t="t" r="r" b="b"/>
            <a:pathLst>
              <a:path w="4760659" h="2130473" extrusionOk="0">
                <a:moveTo>
                  <a:pt x="986689" y="0"/>
                </a:moveTo>
                <a:lnTo>
                  <a:pt x="4760659" y="0"/>
                </a:lnTo>
                <a:lnTo>
                  <a:pt x="4760659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4" name="Google Shape;94;p13" descr="A group of people looking at the camera&#10;&#10;Description generated with very high confidence"/>
          <p:cNvPicPr preferRelativeResize="0"/>
          <p:nvPr/>
        </p:nvPicPr>
        <p:blipFill rotWithShape="1">
          <a:blip r:embed="rId6">
            <a:alphaModFix/>
          </a:blip>
          <a:srcRect r="1" b="27199"/>
          <a:stretch/>
        </p:blipFill>
        <p:spPr>
          <a:xfrm>
            <a:off x="7716860" y="4447288"/>
            <a:ext cx="4475140" cy="2419419"/>
          </a:xfrm>
          <a:custGeom>
            <a:avLst/>
            <a:gdLst/>
            <a:ahLst/>
            <a:cxnLst/>
            <a:rect l="l" t="t" r="r" b="b"/>
            <a:pathLst>
              <a:path w="4475140" h="2174680" extrusionOk="0">
                <a:moveTo>
                  <a:pt x="1006941" y="0"/>
                </a:moveTo>
                <a:lnTo>
                  <a:pt x="4475140" y="0"/>
                </a:lnTo>
                <a:lnTo>
                  <a:pt x="4475140" y="2174680"/>
                </a:lnTo>
                <a:lnTo>
                  <a:pt x="3400319" y="2174680"/>
                </a:lnTo>
                <a:lnTo>
                  <a:pt x="3400319" y="2174202"/>
                </a:lnTo>
                <a:lnTo>
                  <a:pt x="0" y="2174202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5" name="Google Shape;95;p13" descr="A group of people standing in a room&#10;&#10;Description generated with very high confidence"/>
          <p:cNvPicPr preferRelativeResize="0"/>
          <p:nvPr/>
        </p:nvPicPr>
        <p:blipFill rotWithShape="1">
          <a:blip r:embed="rId7">
            <a:alphaModFix/>
          </a:blip>
          <a:srcRect r="-1" b="27961"/>
          <a:stretch/>
        </p:blipFill>
        <p:spPr>
          <a:xfrm>
            <a:off x="4039737" y="4464171"/>
            <a:ext cx="4523640" cy="2419953"/>
          </a:xfrm>
          <a:custGeom>
            <a:avLst/>
            <a:gdLst/>
            <a:ahLst/>
            <a:cxnLst/>
            <a:rect l="l" t="t" r="r" b="b"/>
            <a:pathLst>
              <a:path w="4523640" h="2175160" extrusionOk="0">
                <a:moveTo>
                  <a:pt x="0" y="0"/>
                </a:moveTo>
                <a:lnTo>
                  <a:pt x="4523640" y="0"/>
                </a:lnTo>
                <a:lnTo>
                  <a:pt x="3516256" y="2175160"/>
                </a:lnTo>
                <a:lnTo>
                  <a:pt x="0" y="2175160"/>
                </a:lnTo>
                <a:lnTo>
                  <a:pt x="0" y="2174920"/>
                </a:lnTo>
                <a:lnTo>
                  <a:pt x="14159" y="2174920"/>
                </a:lnTo>
                <a:lnTo>
                  <a:pt x="1021100" y="718"/>
                </a:lnTo>
                <a:lnTo>
                  <a:pt x="0" y="718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6" name="Google Shape;96;p13" descr="A group of people sitting at a table&#10;&#10;Description generated with very high confidence"/>
          <p:cNvPicPr preferRelativeResize="0"/>
          <p:nvPr/>
        </p:nvPicPr>
        <p:blipFill rotWithShape="1">
          <a:blip r:embed="rId8">
            <a:alphaModFix/>
          </a:blip>
          <a:srcRect t="33084" b="530"/>
          <a:stretch/>
        </p:blipFill>
        <p:spPr>
          <a:xfrm>
            <a:off x="-2" y="4445000"/>
            <a:ext cx="4908824" cy="2419953"/>
          </a:xfrm>
          <a:custGeom>
            <a:avLst/>
            <a:gdLst/>
            <a:ahLst/>
            <a:cxnLst/>
            <a:rect l="l" t="t" r="r" b="b"/>
            <a:pathLst>
              <a:path w="4908824" h="2175160" extrusionOk="0">
                <a:moveTo>
                  <a:pt x="0" y="0"/>
                </a:moveTo>
                <a:lnTo>
                  <a:pt x="4908824" y="0"/>
                </a:lnTo>
                <a:lnTo>
                  <a:pt x="3901440" y="2175160"/>
                </a:lnTo>
                <a:lnTo>
                  <a:pt x="0" y="217516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2419419"/>
            <a:ext cx="12192000" cy="1997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Removed unwanted columns in the data frame.</a:t>
            </a:r>
          </a:p>
          <a:p>
            <a:r>
              <a:rPr lang="en-US" dirty="0" smtClean="0"/>
              <a:t>Removed commas in a numerical values.</a:t>
            </a:r>
          </a:p>
          <a:p>
            <a:r>
              <a:rPr lang="en-US" dirty="0" smtClean="0"/>
              <a:t>Remove ‘/month’ from </a:t>
            </a:r>
            <a:r>
              <a:rPr lang="en-US" dirty="0" err="1" smtClean="0"/>
              <a:t>Emi_per_Month</a:t>
            </a:r>
            <a:r>
              <a:rPr lang="en-US" dirty="0" smtClean="0"/>
              <a:t> column.</a:t>
            </a:r>
          </a:p>
          <a:p>
            <a:r>
              <a:rPr lang="en-US" dirty="0" smtClean="0"/>
              <a:t>Removed strings like ‘</a:t>
            </a:r>
            <a:r>
              <a:rPr lang="en-US" dirty="0" err="1" smtClean="0"/>
              <a:t>st,nd,rd</a:t>
            </a:r>
            <a:r>
              <a:rPr lang="en-US" dirty="0" smtClean="0"/>
              <a:t>’ from Owner column.</a:t>
            </a:r>
          </a:p>
          <a:p>
            <a:r>
              <a:rPr lang="en-US" dirty="0" smtClean="0"/>
              <a:t>Checked the data types and changed the data type to its respective data type.</a:t>
            </a:r>
          </a:p>
          <a:p>
            <a:r>
              <a:rPr lang="en-US" dirty="0" smtClean="0"/>
              <a:t>Found null values in </a:t>
            </a:r>
            <a:r>
              <a:rPr lang="en-US" dirty="0" err="1" smtClean="0"/>
              <a:t>Car_type</a:t>
            </a:r>
            <a:r>
              <a:rPr lang="en-US" dirty="0" smtClean="0"/>
              <a:t> column and converted those null values into mode of that column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32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54" y="792481"/>
            <a:ext cx="10554396" cy="28825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5754" y="4101737"/>
            <a:ext cx="6853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The above picture shows how cleaned </a:t>
            </a:r>
            <a:r>
              <a:rPr lang="en-US" sz="2000" dirty="0" err="1" smtClean="0"/>
              <a:t>dataframe</a:t>
            </a:r>
            <a:r>
              <a:rPr lang="en-US" sz="2000" dirty="0" smtClean="0"/>
              <a:t> look like.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42605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1367" y="2421192"/>
            <a:ext cx="4083730" cy="1478570"/>
          </a:xfrm>
        </p:spPr>
        <p:txBody>
          <a:bodyPr>
            <a:normAutofit/>
          </a:bodyPr>
          <a:lstStyle/>
          <a:p>
            <a:r>
              <a:rPr lang="en-US" sz="6600" dirty="0" smtClean="0"/>
              <a:t>Analysis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244051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2"/>
          <a:stretch/>
        </p:blipFill>
        <p:spPr>
          <a:xfrm>
            <a:off x="792480" y="1436914"/>
            <a:ext cx="10589624" cy="3619653"/>
          </a:xfrm>
        </p:spPr>
      </p:pic>
      <p:sp>
        <p:nvSpPr>
          <p:cNvPr id="10" name="Text Placeholder 5"/>
          <p:cNvSpPr>
            <a:spLocks noGrp="1"/>
          </p:cNvSpPr>
          <p:nvPr>
            <p:ph sz="quarter" idx="4"/>
          </p:nvPr>
        </p:nvSpPr>
        <p:spPr>
          <a:xfrm>
            <a:off x="1245267" y="5039150"/>
            <a:ext cx="8951495" cy="1274034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In </a:t>
            </a:r>
            <a:r>
              <a:rPr lang="en-US" sz="2000" dirty="0" smtClean="0"/>
              <a:t>data frame </a:t>
            </a:r>
            <a:r>
              <a:rPr lang="en-US" sz="2000" dirty="0"/>
              <a:t>there are 24 unique brands of cars</a:t>
            </a:r>
          </a:p>
          <a:p>
            <a:r>
              <a:rPr lang="en-US" sz="2000" dirty="0"/>
              <a:t>The most listed car brand in cars24 is Maruti with more than 2000 cars</a:t>
            </a:r>
          </a:p>
          <a:p>
            <a:r>
              <a:rPr lang="en-US" sz="2000" dirty="0"/>
              <a:t>The low listed car brands in cars24 are shown in above plot which are less </a:t>
            </a:r>
            <a:r>
              <a:rPr lang="en-US" sz="2000" dirty="0" smtClean="0"/>
              <a:t>than 30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91960" y="426720"/>
            <a:ext cx="5390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Different Car brands with there count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134694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0"/>
          <a:stretch/>
        </p:blipFill>
        <p:spPr>
          <a:xfrm>
            <a:off x="1154728" y="1426464"/>
            <a:ext cx="4906437" cy="38452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0"/>
          <a:stretch/>
        </p:blipFill>
        <p:spPr>
          <a:xfrm>
            <a:off x="6336328" y="1426464"/>
            <a:ext cx="4801935" cy="38452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93371" y="5477692"/>
            <a:ext cx="9335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more number of </a:t>
            </a:r>
            <a:r>
              <a:rPr lang="en-US" sz="2000" dirty="0" err="1"/>
              <a:t>Maruti</a:t>
            </a:r>
            <a:r>
              <a:rPr lang="en-US" sz="2000" dirty="0"/>
              <a:t> cars are listed in Gurgaon city because of Gurgaon city has more listed number of cars in </a:t>
            </a:r>
            <a:r>
              <a:rPr lang="en-US" sz="2000" dirty="0" smtClean="0"/>
              <a:t>cars24.</a:t>
            </a:r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1888460" y="482694"/>
            <a:ext cx="8345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Citywise</a:t>
            </a:r>
            <a:r>
              <a:rPr lang="en-US" sz="2400" b="1" dirty="0" smtClean="0"/>
              <a:t> listed count and </a:t>
            </a:r>
            <a:r>
              <a:rPr lang="en-US" sz="2400" b="1" dirty="0" err="1" smtClean="0"/>
              <a:t>Citywise</a:t>
            </a:r>
            <a:r>
              <a:rPr lang="en-US" sz="2400" b="1" dirty="0" smtClean="0"/>
              <a:t> listed count for </a:t>
            </a:r>
            <a:r>
              <a:rPr lang="en-US" sz="2400" b="1" dirty="0" err="1" smtClean="0"/>
              <a:t>Maruti</a:t>
            </a:r>
            <a:r>
              <a:rPr lang="en-US" sz="2400" b="1" dirty="0"/>
              <a:t> </a:t>
            </a:r>
            <a:r>
              <a:rPr lang="en-US" sz="2400" b="1" dirty="0" smtClean="0"/>
              <a:t>brand</a:t>
            </a:r>
            <a:endParaRPr lang="en-IN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899954" y="1035836"/>
            <a:ext cx="1915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Maruti</a:t>
            </a:r>
            <a:r>
              <a:rPr lang="en-US" dirty="0" smtClean="0"/>
              <a:t> Brand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8038011" y="1035835"/>
            <a:ext cx="1854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Brand Cars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419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053996" y="1630521"/>
            <a:ext cx="4878389" cy="3541714"/>
          </a:xfrm>
        </p:spPr>
        <p:txBody>
          <a:bodyPr>
            <a:normAutofit/>
          </a:bodyPr>
          <a:lstStyle/>
          <a:p>
            <a:r>
              <a:rPr lang="en-US" dirty="0" smtClean="0"/>
              <a:t>In this </a:t>
            </a:r>
            <a:r>
              <a:rPr lang="en-US" dirty="0" err="1" smtClean="0"/>
              <a:t>dataframe</a:t>
            </a:r>
            <a:r>
              <a:rPr lang="en-US" dirty="0" smtClean="0"/>
              <a:t> </a:t>
            </a:r>
            <a:r>
              <a:rPr lang="en-US" dirty="0"/>
              <a:t>the most cars kms(density) are </a:t>
            </a:r>
            <a:r>
              <a:rPr lang="en-US" dirty="0" smtClean="0"/>
              <a:t>less than 100000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385" y="1348942"/>
            <a:ext cx="5871090" cy="3449481"/>
          </a:xfrm>
        </p:spPr>
      </p:pic>
      <p:sp>
        <p:nvSpPr>
          <p:cNvPr id="2" name="Rectangle 1"/>
          <p:cNvSpPr/>
          <p:nvPr/>
        </p:nvSpPr>
        <p:spPr>
          <a:xfrm>
            <a:off x="3989578" y="492424"/>
            <a:ext cx="29787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 smtClean="0"/>
              <a:t>Kilometre</a:t>
            </a:r>
            <a:r>
              <a:rPr lang="en-US" sz="2400" b="1" dirty="0" smtClean="0"/>
              <a:t> Distribution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86702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053996" y="1630521"/>
            <a:ext cx="4878389" cy="3541714"/>
          </a:xfrm>
        </p:spPr>
        <p:txBody>
          <a:bodyPr>
            <a:normAutofit/>
          </a:bodyPr>
          <a:lstStyle/>
          <a:p>
            <a:r>
              <a:rPr lang="en-US" dirty="0"/>
              <a:t>In this </a:t>
            </a:r>
            <a:r>
              <a:rPr lang="en-US" dirty="0" err="1"/>
              <a:t>dataframe</a:t>
            </a:r>
            <a:r>
              <a:rPr lang="en-US" dirty="0"/>
              <a:t> the most car prices are around 1 - 5 lakhs</a:t>
            </a:r>
          </a:p>
          <a:p>
            <a:r>
              <a:rPr lang="en-US" dirty="0"/>
              <a:t>The upper bound of this </a:t>
            </a:r>
            <a:r>
              <a:rPr lang="en-US" dirty="0" err="1"/>
              <a:t>dataframe</a:t>
            </a:r>
            <a:r>
              <a:rPr lang="en-US" dirty="0"/>
              <a:t> is around 13 lakhs</a:t>
            </a:r>
          </a:p>
          <a:p>
            <a:r>
              <a:rPr lang="en-US" dirty="0"/>
              <a:t>lower bound around 1 lakh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035" y="1282835"/>
            <a:ext cx="3733255" cy="3733255"/>
          </a:xfrm>
        </p:spPr>
      </p:pic>
      <p:sp>
        <p:nvSpPr>
          <p:cNvPr id="2" name="Rectangle 1"/>
          <p:cNvSpPr/>
          <p:nvPr/>
        </p:nvSpPr>
        <p:spPr>
          <a:xfrm>
            <a:off x="4460920" y="396632"/>
            <a:ext cx="23505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Price Distribution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234803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237835" y="5091489"/>
            <a:ext cx="49936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There are</a:t>
            </a:r>
            <a:r>
              <a:rPr lang="en-US" sz="2000" dirty="0"/>
              <a:t> more petrol cars than </a:t>
            </a:r>
            <a:r>
              <a:rPr lang="en-US" sz="2000" dirty="0" smtClean="0"/>
              <a:t>Diesel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There are more Manual cars than Automatic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 smtClean="0"/>
          </a:p>
          <a:p>
            <a:endParaRPr lang="en-US" sz="24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0" b="1"/>
          <a:stretch/>
        </p:blipFill>
        <p:spPr>
          <a:xfrm>
            <a:off x="1237835" y="1427480"/>
            <a:ext cx="4734710" cy="3289538"/>
          </a:xfr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1"/>
          <a:stretch/>
        </p:blipFill>
        <p:spPr>
          <a:xfrm>
            <a:off x="6231510" y="1432560"/>
            <a:ext cx="4706456" cy="3525272"/>
          </a:xfrm>
        </p:spPr>
      </p:pic>
      <p:sp>
        <p:nvSpPr>
          <p:cNvPr id="2" name="Rectangle 1"/>
          <p:cNvSpPr/>
          <p:nvPr/>
        </p:nvSpPr>
        <p:spPr>
          <a:xfrm>
            <a:off x="2676808" y="415981"/>
            <a:ext cx="67488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 smtClean="0"/>
              <a:t>Gosoliene</a:t>
            </a:r>
            <a:r>
              <a:rPr lang="en-US" sz="2400" b="1" dirty="0" smtClean="0"/>
              <a:t> Type count and Transmission Type count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123313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87824" y="5748943"/>
            <a:ext cx="68178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Maruti has high number of cars in both Manual and Automatic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In which there are more manual cars then Automatic.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1"/>
          <a:stretch/>
        </p:blipFill>
        <p:spPr>
          <a:xfrm>
            <a:off x="912278" y="1160271"/>
            <a:ext cx="9578838" cy="4676797"/>
          </a:xfrm>
        </p:spPr>
      </p:pic>
      <p:sp>
        <p:nvSpPr>
          <p:cNvPr id="2" name="Rectangle 1"/>
          <p:cNvSpPr/>
          <p:nvPr/>
        </p:nvSpPr>
        <p:spPr>
          <a:xfrm>
            <a:off x="3418572" y="231168"/>
            <a:ext cx="45662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Car brand with Transmission Type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181209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96532" y="5627023"/>
            <a:ext cx="61955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Maruti</a:t>
            </a:r>
            <a:r>
              <a:rPr lang="en-US" sz="2000" dirty="0"/>
              <a:t> has high number of cars in both petrol and </a:t>
            </a:r>
            <a:r>
              <a:rPr lang="en-US" sz="2000" dirty="0" smtClean="0"/>
              <a:t>diesel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In which Petrol cars are more when compared to diesel.</a:t>
            </a:r>
            <a:endParaRPr 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7"/>
          <a:stretch/>
        </p:blipFill>
        <p:spPr>
          <a:xfrm>
            <a:off x="1350420" y="1021080"/>
            <a:ext cx="9195661" cy="4605943"/>
          </a:xfrm>
        </p:spPr>
      </p:pic>
      <p:sp>
        <p:nvSpPr>
          <p:cNvPr id="3" name="Rectangle 2"/>
          <p:cNvSpPr/>
          <p:nvPr/>
        </p:nvSpPr>
        <p:spPr>
          <a:xfrm>
            <a:off x="3867135" y="213752"/>
            <a:ext cx="4162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Car brand with </a:t>
            </a:r>
            <a:r>
              <a:rPr lang="en-US" sz="2400" b="1" dirty="0" err="1" smtClean="0"/>
              <a:t>Gasoliene</a:t>
            </a:r>
            <a:r>
              <a:rPr lang="en-US" sz="2400" b="1" dirty="0" smtClean="0"/>
              <a:t> Type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428321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3374" y="2274790"/>
            <a:ext cx="9905998" cy="1478570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smtClean="0"/>
              <a:t>Data scraping and eda on used cars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5336" y="5262113"/>
            <a:ext cx="9762075" cy="529088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en-US" dirty="0" smtClean="0"/>
              <a:t>By Prashanth</a:t>
            </a:r>
            <a:r>
              <a:rPr lang="en-US" dirty="0"/>
              <a:t> </a:t>
            </a:r>
            <a:r>
              <a:rPr lang="en-US" dirty="0" smtClean="0"/>
              <a:t>and Ramesh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21306" y="5679058"/>
            <a:ext cx="2402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Batch 134 data science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05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03570" y="5277395"/>
            <a:ext cx="8658198" cy="1270054"/>
          </a:xfrm>
        </p:spPr>
        <p:txBody>
          <a:bodyPr>
            <a:normAutofit/>
          </a:bodyPr>
          <a:lstStyle/>
          <a:p>
            <a:r>
              <a:rPr lang="en-US" sz="2000" dirty="0"/>
              <a:t>In this the most of model cars are from 2010 to 2020</a:t>
            </a:r>
          </a:p>
          <a:p>
            <a:r>
              <a:rPr lang="en-US" sz="2000" dirty="0"/>
              <a:t>car model increases the </a:t>
            </a:r>
            <a:r>
              <a:rPr lang="en-US" sz="2000" dirty="0" err="1"/>
              <a:t>kms</a:t>
            </a:r>
            <a:r>
              <a:rPr lang="en-US" sz="2000" dirty="0"/>
              <a:t> maximum number </a:t>
            </a:r>
            <a:r>
              <a:rPr lang="en-US" sz="2000" dirty="0" smtClean="0"/>
              <a:t>decrease</a:t>
            </a:r>
            <a:endParaRPr lang="en-US" sz="20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3"/>
          <a:stretch/>
        </p:blipFill>
        <p:spPr>
          <a:xfrm>
            <a:off x="1095102" y="1082040"/>
            <a:ext cx="7124328" cy="4064726"/>
          </a:xfrm>
        </p:spPr>
      </p:pic>
      <p:sp>
        <p:nvSpPr>
          <p:cNvPr id="2" name="Rectangle 1"/>
          <p:cNvSpPr/>
          <p:nvPr/>
        </p:nvSpPr>
        <p:spPr>
          <a:xfrm>
            <a:off x="3139896" y="247545"/>
            <a:ext cx="59682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Relation between model year and </a:t>
            </a:r>
            <a:r>
              <a:rPr lang="en-US" sz="2400" b="1" dirty="0" err="1"/>
              <a:t>K</a:t>
            </a:r>
            <a:r>
              <a:rPr lang="en-US" sz="2400" b="1" dirty="0" err="1" smtClean="0"/>
              <a:t>ilometres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190016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4"/>
          <a:stretch/>
        </p:blipFill>
        <p:spPr>
          <a:xfrm>
            <a:off x="7473292" y="1280160"/>
            <a:ext cx="3961062" cy="3899946"/>
          </a:xfrm>
        </p:spPr>
      </p:pic>
      <p:sp>
        <p:nvSpPr>
          <p:cNvPr id="5" name="Rectangle 4"/>
          <p:cNvSpPr/>
          <p:nvPr/>
        </p:nvSpPr>
        <p:spPr>
          <a:xfrm>
            <a:off x="1105172" y="1500752"/>
            <a:ext cx="623615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median for diesel type cars is high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Upper bound for diesel type cars is high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density of diesel type cars is high which is in range of 45000 to 90000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density of petrol type cars is in range of 30000 to 52000</a:t>
            </a:r>
          </a:p>
        </p:txBody>
      </p:sp>
      <p:sp>
        <p:nvSpPr>
          <p:cNvPr id="2" name="Rectangle 1"/>
          <p:cNvSpPr/>
          <p:nvPr/>
        </p:nvSpPr>
        <p:spPr>
          <a:xfrm>
            <a:off x="2748012" y="353089"/>
            <a:ext cx="6446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Relation between </a:t>
            </a:r>
            <a:r>
              <a:rPr lang="en-US" sz="2400" b="1" dirty="0" err="1" smtClean="0"/>
              <a:t>kilometres</a:t>
            </a:r>
            <a:r>
              <a:rPr lang="en-US" sz="2400" b="1" dirty="0" smtClean="0"/>
              <a:t> and </a:t>
            </a:r>
            <a:r>
              <a:rPr lang="en-US" sz="2400" b="1" dirty="0" err="1" smtClean="0"/>
              <a:t>Gasoliene</a:t>
            </a:r>
            <a:r>
              <a:rPr lang="en-US" sz="2400" b="1" dirty="0" smtClean="0"/>
              <a:t> Type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211217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4"/>
          <a:stretch/>
        </p:blipFill>
        <p:spPr>
          <a:xfrm>
            <a:off x="1173481" y="971550"/>
            <a:ext cx="7561216" cy="3799110"/>
          </a:xfrm>
        </p:spPr>
      </p:pic>
      <p:sp>
        <p:nvSpPr>
          <p:cNvPr id="15" name="Rectangle 14"/>
          <p:cNvSpPr/>
          <p:nvPr/>
        </p:nvSpPr>
        <p:spPr>
          <a:xfrm>
            <a:off x="1463039" y="4735826"/>
            <a:ext cx="922237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upto</a:t>
            </a:r>
            <a:r>
              <a:rPr lang="en-US" dirty="0"/>
              <a:t> 2010 there is only manual cars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median of Automatic and manual decreasing but in 2014 there is high median </a:t>
            </a:r>
            <a:r>
              <a:rPr lang="en-US" dirty="0" smtClean="0"/>
              <a:t>for automatic cars when </a:t>
            </a:r>
            <a:r>
              <a:rPr lang="en-US" dirty="0"/>
              <a:t>compared to other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upper bound and median is high in 2009 and it has only manual cars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smtClean="0"/>
              <a:t>upper bound </a:t>
            </a:r>
            <a:r>
              <a:rPr lang="en-US" dirty="0"/>
              <a:t>for automatic cars high in 2015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kilometres</a:t>
            </a:r>
            <a:r>
              <a:rPr lang="en-US" dirty="0"/>
              <a:t> density of cars in 2001 and 2006 is negligible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no </a:t>
            </a:r>
            <a:r>
              <a:rPr lang="en-US" dirty="0" err="1"/>
              <a:t>carsmodel</a:t>
            </a:r>
            <a:r>
              <a:rPr lang="en-US" dirty="0"/>
              <a:t> listed from year 2004 to 2005</a:t>
            </a:r>
          </a:p>
        </p:txBody>
      </p:sp>
      <p:sp>
        <p:nvSpPr>
          <p:cNvPr id="2" name="Rectangle 1"/>
          <p:cNvSpPr/>
          <p:nvPr/>
        </p:nvSpPr>
        <p:spPr>
          <a:xfrm>
            <a:off x="1833613" y="161498"/>
            <a:ext cx="89884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Relation between Model Year and </a:t>
            </a:r>
            <a:r>
              <a:rPr lang="en-US" sz="2400" b="1" dirty="0" err="1" smtClean="0"/>
              <a:t>Kilometres</a:t>
            </a:r>
            <a:r>
              <a:rPr lang="en-US" sz="2400" b="1" dirty="0" smtClean="0"/>
              <a:t> with Transmission Type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274512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463039" y="4735826"/>
            <a:ext cx="95620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diesel type cars the median is very low but the 50 - 75 percentile density is high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upper bound in Diesel is high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diesel cars the upper bound is high in automatic cars means the price upper value is high in automatic cars which is for 1,2 owner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both petrol and diesel cars the price is high for automatic cars but in 3rd owner it is almost same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petrol cars the price for 3rd owner is high when compared to diesel cars in </a:t>
            </a:r>
            <a:r>
              <a:rPr lang="en-US" dirty="0" smtClean="0"/>
              <a:t>both </a:t>
            </a:r>
            <a:r>
              <a:rPr lang="en-US" dirty="0"/>
              <a:t>automatic and manual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50" y="845547"/>
            <a:ext cx="8830493" cy="3890279"/>
          </a:xfrm>
        </p:spPr>
      </p:pic>
      <p:sp>
        <p:nvSpPr>
          <p:cNvPr id="2" name="Rectangle 1"/>
          <p:cNvSpPr/>
          <p:nvPr/>
        </p:nvSpPr>
        <p:spPr>
          <a:xfrm>
            <a:off x="1688118" y="257294"/>
            <a:ext cx="91118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Relation between Transmission Type and </a:t>
            </a:r>
            <a:r>
              <a:rPr lang="en-US" sz="2400" b="1" dirty="0" err="1" smtClean="0"/>
              <a:t>Gasoliene</a:t>
            </a:r>
            <a:r>
              <a:rPr lang="en-US" sz="2400" b="1" dirty="0" smtClean="0"/>
              <a:t> Type with Owner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12766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445622" y="5040626"/>
            <a:ext cx="95620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most of data is poor negative and poor positive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1 for price and </a:t>
            </a:r>
            <a:r>
              <a:rPr lang="en-US" dirty="0" err="1" smtClean="0"/>
              <a:t>emi_per_month</a:t>
            </a:r>
            <a:r>
              <a:rPr lang="en-US" dirty="0" smtClean="0"/>
              <a:t> which is perfect correlation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621" y="749160"/>
            <a:ext cx="6660471" cy="3964938"/>
          </a:xfrm>
        </p:spPr>
      </p:pic>
    </p:spTree>
    <p:extLst>
      <p:ext uri="{BB962C8B-B14F-4D97-AF65-F5344CB8AC3E}">
        <p14:creationId xmlns:p14="http://schemas.microsoft.com/office/powerpoint/2010/main" val="309766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52503" y="2272937"/>
            <a:ext cx="70539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/>
              <a:t>User cases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371185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179191" y="1774736"/>
            <a:ext cx="543061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 The most car models with less than </a:t>
            </a:r>
            <a:r>
              <a:rPr lang="en-US" sz="2200" dirty="0" smtClean="0"/>
              <a:t>10000 </a:t>
            </a:r>
            <a:r>
              <a:rPr lang="en-US" sz="2200" dirty="0"/>
              <a:t>kms are 2019,2020,2018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3"/>
          <a:stretch/>
        </p:blipFill>
        <p:spPr>
          <a:xfrm>
            <a:off x="6493082" y="1733006"/>
            <a:ext cx="4761905" cy="329089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617384" y="588220"/>
            <a:ext cx="65798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Model Year count with less than 10000 </a:t>
            </a:r>
            <a:r>
              <a:rPr lang="en-US" sz="2400" b="1" dirty="0" err="1" smtClean="0"/>
              <a:t>kilometres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42089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50830" y="12939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659355" y="5533917"/>
            <a:ext cx="95485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Checked</a:t>
            </a:r>
            <a:r>
              <a:rPr lang="en-US" sz="2000" dirty="0"/>
              <a:t> cars brand which are having price less than 5 lakh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Almost</a:t>
            </a:r>
            <a:r>
              <a:rPr lang="en-US" sz="2000" dirty="0"/>
              <a:t> all cars brand are listed less than price of 500000 in which </a:t>
            </a:r>
            <a:r>
              <a:rPr lang="en-US" sz="2000" dirty="0" smtClean="0"/>
              <a:t>Maruti</a:t>
            </a:r>
            <a:r>
              <a:rPr lang="en-US" sz="2000" dirty="0"/>
              <a:t> </a:t>
            </a:r>
            <a:r>
              <a:rPr lang="en-US" sz="2000" dirty="0" smtClean="0"/>
              <a:t> has high</a:t>
            </a:r>
            <a:r>
              <a:rPr lang="en-US" sz="2000" dirty="0"/>
              <a:t> number of cars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2"/>
          <a:stretch/>
        </p:blipFill>
        <p:spPr>
          <a:xfrm>
            <a:off x="1343195" y="949234"/>
            <a:ext cx="8001102" cy="4584683"/>
          </a:xfrm>
        </p:spPr>
      </p:pic>
      <p:sp>
        <p:nvSpPr>
          <p:cNvPr id="2" name="Rectangle 1"/>
          <p:cNvSpPr/>
          <p:nvPr/>
        </p:nvSpPr>
        <p:spPr>
          <a:xfrm>
            <a:off x="3305360" y="197409"/>
            <a:ext cx="5033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Car brands with less than 5 lakh Price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156768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673277" y="5652880"/>
            <a:ext cx="947958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Hyundai cars listed more for the price </a:t>
            </a:r>
            <a:r>
              <a:rPr lang="en-US" sz="2000" dirty="0" smtClean="0"/>
              <a:t>of</a:t>
            </a:r>
            <a:r>
              <a:rPr lang="en-US" sz="2000" dirty="0"/>
              <a:t> </a:t>
            </a:r>
            <a:r>
              <a:rPr lang="en-US" sz="2000" dirty="0" smtClean="0"/>
              <a:t>500000</a:t>
            </a:r>
            <a:r>
              <a:rPr lang="en-US" sz="2000" dirty="0"/>
              <a:t> </a:t>
            </a:r>
            <a:r>
              <a:rPr lang="en-US" sz="2000" dirty="0" smtClean="0"/>
              <a:t>or more</a:t>
            </a:r>
            <a:r>
              <a:rPr lang="en-US" sz="2000" dirty="0"/>
              <a:t> and </a:t>
            </a:r>
            <a:r>
              <a:rPr lang="en-US" sz="2000" dirty="0" smtClean="0"/>
              <a:t>car type</a:t>
            </a:r>
            <a:r>
              <a:rPr lang="en-US" sz="2000" dirty="0"/>
              <a:t> is </a:t>
            </a:r>
            <a:r>
              <a:rPr lang="en-US" sz="2000" dirty="0" smtClean="0"/>
              <a:t>automatic and gasoline</a:t>
            </a:r>
            <a:r>
              <a:rPr lang="en-US" sz="2000" dirty="0"/>
              <a:t> type is petrol and owner is single</a:t>
            </a:r>
          </a:p>
          <a:p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6"/>
          <a:stretch/>
        </p:blipFill>
        <p:spPr>
          <a:xfrm>
            <a:off x="1812615" y="923109"/>
            <a:ext cx="8036780" cy="4729771"/>
          </a:xfrm>
        </p:spPr>
      </p:pic>
      <p:sp>
        <p:nvSpPr>
          <p:cNvPr id="4" name="Rectangle 3"/>
          <p:cNvSpPr/>
          <p:nvPr/>
        </p:nvSpPr>
        <p:spPr>
          <a:xfrm>
            <a:off x="1286898" y="83122"/>
            <a:ext cx="101233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Car brands with greater than 5 lakh price, Petrol, Automatic and Single owner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6254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78634" y="5628449"/>
            <a:ext cx="953760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 Maruti is listed high numbers of cars for above conditions and </a:t>
            </a:r>
            <a:r>
              <a:rPr lang="en-US" sz="2000" dirty="0" smtClean="0"/>
              <a:t>Maruti </a:t>
            </a:r>
            <a:r>
              <a:rPr lang="en-US" sz="2000" dirty="0"/>
              <a:t>is available </a:t>
            </a:r>
            <a:r>
              <a:rPr lang="en-US" sz="2000" dirty="0" smtClean="0"/>
              <a:t>for </a:t>
            </a:r>
            <a:r>
              <a:rPr lang="en-US" sz="2000" dirty="0"/>
              <a:t>best price with good </a:t>
            </a:r>
            <a:r>
              <a:rPr lang="en-US" sz="2000" dirty="0" smtClean="0"/>
              <a:t>condition.</a:t>
            </a:r>
            <a:endParaRPr lang="en-US" sz="2000" dirty="0"/>
          </a:p>
          <a:p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8"/>
          <a:stretch/>
        </p:blipFill>
        <p:spPr>
          <a:xfrm>
            <a:off x="1766893" y="1332411"/>
            <a:ext cx="7730405" cy="4431896"/>
          </a:xfrm>
        </p:spPr>
      </p:pic>
      <p:sp>
        <p:nvSpPr>
          <p:cNvPr id="5" name="Rectangle 4"/>
          <p:cNvSpPr/>
          <p:nvPr/>
        </p:nvSpPr>
        <p:spPr>
          <a:xfrm>
            <a:off x="1083756" y="143308"/>
            <a:ext cx="101310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/>
              <a:t>Car brands with less than 2.5 lakh </a:t>
            </a:r>
            <a:r>
              <a:rPr lang="en-US" sz="2400" b="1" dirty="0" err="1" smtClean="0"/>
              <a:t>Price,from</a:t>
            </a:r>
            <a:r>
              <a:rPr lang="en-US" sz="2400" b="1" dirty="0" smtClean="0"/>
              <a:t> 2018 Year, </a:t>
            </a:r>
            <a:r>
              <a:rPr lang="en-US" sz="2400" b="1" dirty="0" err="1" smtClean="0"/>
              <a:t>kms</a:t>
            </a:r>
            <a:r>
              <a:rPr lang="en-US" sz="2400" b="1" dirty="0" smtClean="0"/>
              <a:t> less than 50 thousand and single Owner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88274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0;p2">
            <a:extLst>
              <a:ext uri="{FF2B5EF4-FFF2-40B4-BE49-F238E27FC236}">
                <a16:creationId xmlns:a16="http://schemas.microsoft.com/office/drawing/2014/main" id="{F1938B5B-7279-41B8-9966-43015F242CFD}"/>
              </a:ext>
            </a:extLst>
          </p:cNvPr>
          <p:cNvSpPr txBox="1"/>
          <p:nvPr/>
        </p:nvSpPr>
        <p:spPr>
          <a:xfrm>
            <a:off x="1045488" y="3298693"/>
            <a:ext cx="8799552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dirty="0" smtClean="0">
                <a:cs typeface="Calibri"/>
                <a:sym typeface="Calibri"/>
              </a:rPr>
              <a:t>Name : </a:t>
            </a:r>
            <a:r>
              <a:rPr lang="en-US" dirty="0" err="1" smtClean="0">
                <a:cs typeface="Calibri"/>
                <a:sym typeface="Calibri"/>
              </a:rPr>
              <a:t>D.Ramesh</a:t>
            </a:r>
            <a:endParaRPr lang="en-US" dirty="0" smtClean="0"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dirty="0" smtClean="0">
                <a:cs typeface="Calibri"/>
                <a:sym typeface="Calibri"/>
              </a:rPr>
              <a:t>Graduation : B-Tech(Computer Science) - 2020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dirty="0" smtClean="0">
                <a:cs typeface="Calibri"/>
                <a:sym typeface="Calibri"/>
              </a:rPr>
              <a:t>Work Experience : Data labeler in Wipro having less than 1 year of Experience</a:t>
            </a:r>
            <a:endParaRPr dirty="0" smtClean="0"/>
          </a:p>
        </p:txBody>
      </p:sp>
      <p:sp>
        <p:nvSpPr>
          <p:cNvPr id="6" name="Google Shape;42;p2">
            <a:extLst>
              <a:ext uri="{FF2B5EF4-FFF2-40B4-BE49-F238E27FC236}">
                <a16:creationId xmlns:a16="http://schemas.microsoft.com/office/drawing/2014/main" id="{717B5CEA-3236-4F3B-910D-3C353EEDF02F}"/>
              </a:ext>
            </a:extLst>
          </p:cNvPr>
          <p:cNvSpPr txBox="1"/>
          <p:nvPr/>
        </p:nvSpPr>
        <p:spPr>
          <a:xfrm>
            <a:off x="893088" y="904319"/>
            <a:ext cx="6099463" cy="49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 smtClean="0">
                <a:latin typeface="+mj-lt"/>
                <a:ea typeface="Lato Black"/>
                <a:cs typeface="Lato Black"/>
                <a:sym typeface="Lato Black"/>
              </a:rPr>
              <a:t>About Team</a:t>
            </a:r>
            <a:endParaRPr dirty="0">
              <a:latin typeface="+mj-lt"/>
            </a:endParaRPr>
          </a:p>
        </p:txBody>
      </p:sp>
      <p:sp>
        <p:nvSpPr>
          <p:cNvPr id="4" name="Google Shape;50;p2">
            <a:extLst>
              <a:ext uri="{FF2B5EF4-FFF2-40B4-BE49-F238E27FC236}">
                <a16:creationId xmlns:a16="http://schemas.microsoft.com/office/drawing/2014/main" id="{F1938B5B-7279-41B8-9966-43015F242CFD}"/>
              </a:ext>
            </a:extLst>
          </p:cNvPr>
          <p:cNvSpPr txBox="1"/>
          <p:nvPr/>
        </p:nvSpPr>
        <p:spPr>
          <a:xfrm>
            <a:off x="1045488" y="1779047"/>
            <a:ext cx="8799552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dirty="0" smtClean="0">
                <a:cs typeface="Calibri"/>
                <a:sym typeface="Calibri"/>
              </a:rPr>
              <a:t>Name : </a:t>
            </a:r>
            <a:r>
              <a:rPr lang="en-US" dirty="0" err="1" smtClean="0">
                <a:cs typeface="Calibri"/>
                <a:sym typeface="Calibri"/>
              </a:rPr>
              <a:t>D.Prashanth</a:t>
            </a:r>
            <a:endParaRPr lang="en-US" dirty="0" smtClean="0"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dirty="0" smtClean="0">
                <a:cs typeface="Calibri"/>
                <a:sym typeface="Calibri"/>
              </a:rPr>
              <a:t>Graduation : B-Tech(Mechanical) - 2020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dirty="0" smtClean="0">
                <a:cs typeface="Calibri"/>
                <a:sym typeface="Calibri"/>
              </a:rPr>
              <a:t>Work Experience : Catalog Associate in Amazon having less than 1 year of Experience</a:t>
            </a:r>
            <a:endParaRPr dirty="0" smtClean="0"/>
          </a:p>
        </p:txBody>
      </p:sp>
    </p:spTree>
    <p:extLst>
      <p:ext uri="{BB962C8B-B14F-4D97-AF65-F5344CB8AC3E}">
        <p14:creationId xmlns:p14="http://schemas.microsoft.com/office/powerpoint/2010/main" val="364091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13171" y="5654575"/>
            <a:ext cx="9537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vxi</a:t>
            </a:r>
            <a:r>
              <a:rPr lang="en-US" sz="2000" dirty="0"/>
              <a:t> is the best model car to purchase in brand </a:t>
            </a:r>
            <a:r>
              <a:rPr lang="en-US" sz="2000" dirty="0" err="1"/>
              <a:t>maruthi</a:t>
            </a:r>
            <a:r>
              <a:rPr lang="en-US" sz="2000" dirty="0"/>
              <a:t> with a good reasonable price and with a well expected condition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/>
          <a:stretch/>
        </p:blipFill>
        <p:spPr>
          <a:xfrm>
            <a:off x="1244300" y="1271451"/>
            <a:ext cx="9271300" cy="4383124"/>
          </a:xfrm>
        </p:spPr>
      </p:pic>
      <p:sp>
        <p:nvSpPr>
          <p:cNvPr id="2" name="Rectangle 1"/>
          <p:cNvSpPr/>
          <p:nvPr/>
        </p:nvSpPr>
        <p:spPr>
          <a:xfrm>
            <a:off x="1326466" y="224929"/>
            <a:ext cx="100497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 smtClean="0"/>
              <a:t>Maruti</a:t>
            </a:r>
            <a:r>
              <a:rPr lang="en-US" sz="2400" b="1" dirty="0"/>
              <a:t> </a:t>
            </a:r>
            <a:r>
              <a:rPr lang="en-US" sz="2400" b="1" dirty="0" smtClean="0"/>
              <a:t>brand car models with Price less than 5lakh,model year from 2018, </a:t>
            </a:r>
            <a:r>
              <a:rPr lang="en-US" sz="2400" b="1" dirty="0" err="1" smtClean="0"/>
              <a:t>kms</a:t>
            </a:r>
            <a:r>
              <a:rPr lang="en-US" sz="2400" b="1" dirty="0" smtClean="0"/>
              <a:t> less than 30thousand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46927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78634" y="5201729"/>
            <a:ext cx="9537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 </a:t>
            </a:r>
            <a:r>
              <a:rPr lang="en-US" sz="2000" dirty="0" smtClean="0"/>
              <a:t>There </a:t>
            </a:r>
            <a:r>
              <a:rPr lang="en-US" sz="2000" dirty="0"/>
              <a:t>are only 2 different </a:t>
            </a:r>
            <a:r>
              <a:rPr lang="en-US" sz="2000" dirty="0" smtClean="0"/>
              <a:t>BMW cars </a:t>
            </a:r>
            <a:r>
              <a:rPr lang="en-US" sz="2000" dirty="0"/>
              <a:t>that are available to buy </a:t>
            </a:r>
            <a:r>
              <a:rPr lang="en-US" sz="2000" dirty="0" smtClean="0"/>
              <a:t>at low </a:t>
            </a:r>
            <a:r>
              <a:rPr lang="en-US" sz="2000" dirty="0"/>
              <a:t>distance travelled and above 2015 year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5"/>
          <a:stretch/>
        </p:blipFill>
        <p:spPr>
          <a:xfrm>
            <a:off x="2420590" y="1567543"/>
            <a:ext cx="6401423" cy="3500845"/>
          </a:xfrm>
        </p:spPr>
      </p:pic>
      <p:sp>
        <p:nvSpPr>
          <p:cNvPr id="2" name="Rectangle 1"/>
          <p:cNvSpPr/>
          <p:nvPr/>
        </p:nvSpPr>
        <p:spPr>
          <a:xfrm>
            <a:off x="2114772" y="274712"/>
            <a:ext cx="84653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/>
              <a:t>BMW car </a:t>
            </a:r>
            <a:r>
              <a:rPr lang="en-US" sz="2400" b="1" dirty="0" err="1" smtClean="0"/>
              <a:t>modles</a:t>
            </a:r>
            <a:r>
              <a:rPr lang="en-US" sz="2400" b="1" dirty="0" smtClean="0"/>
              <a:t> with less than 5lakh </a:t>
            </a:r>
            <a:r>
              <a:rPr lang="en-US" sz="2400" b="1" dirty="0" err="1" smtClean="0"/>
              <a:t>price,year</a:t>
            </a:r>
            <a:r>
              <a:rPr lang="en-US" sz="2400" b="1" dirty="0" smtClean="0"/>
              <a:t> from 2015 and </a:t>
            </a:r>
            <a:r>
              <a:rPr lang="en-US" sz="2400" b="1" dirty="0" err="1" smtClean="0"/>
              <a:t>kms</a:t>
            </a:r>
            <a:r>
              <a:rPr lang="en-US" sz="2400" b="1" dirty="0" smtClean="0"/>
              <a:t> less than 50thousand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79035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88065"/>
          </a:xfrm>
        </p:spPr>
        <p:txBody>
          <a:bodyPr/>
          <a:lstStyle/>
          <a:p>
            <a:pPr marL="742950" indent="-742950">
              <a:buFont typeface="Wingdings" panose="05000000000000000000" pitchFamily="2" charset="2"/>
              <a:buChar char="v"/>
            </a:pPr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2042" y="1506582"/>
            <a:ext cx="8968746" cy="397981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We can see that the price is depend on various factors</a:t>
            </a:r>
          </a:p>
          <a:p>
            <a:r>
              <a:rPr lang="en-US" sz="2000" dirty="0" smtClean="0"/>
              <a:t>Model year</a:t>
            </a:r>
          </a:p>
          <a:p>
            <a:r>
              <a:rPr lang="en-US" sz="2000" dirty="0" smtClean="0"/>
              <a:t>Kilometers Travelled</a:t>
            </a:r>
          </a:p>
          <a:p>
            <a:r>
              <a:rPr lang="en-US" sz="2000" dirty="0" smtClean="0"/>
              <a:t>Owners</a:t>
            </a:r>
          </a:p>
          <a:p>
            <a:r>
              <a:rPr lang="en-US" sz="2000" dirty="0" smtClean="0"/>
              <a:t>Brand of Car</a:t>
            </a:r>
          </a:p>
          <a:p>
            <a:r>
              <a:rPr lang="en-US" sz="2000" dirty="0" smtClean="0"/>
              <a:t>Transmission type and </a:t>
            </a:r>
            <a:r>
              <a:rPr lang="en-US" sz="2000" dirty="0" err="1" smtClean="0"/>
              <a:t>Gasoliene</a:t>
            </a:r>
            <a:r>
              <a:rPr lang="en-US" sz="2000" dirty="0" smtClean="0"/>
              <a:t> type</a:t>
            </a:r>
          </a:p>
          <a:p>
            <a:pPr marL="0" indent="0">
              <a:buNone/>
            </a:pPr>
            <a:r>
              <a:rPr lang="en-US" dirty="0" smtClean="0"/>
              <a:t>Conclusion we find that the </a:t>
            </a:r>
            <a:r>
              <a:rPr lang="en-US" dirty="0" err="1" smtClean="0"/>
              <a:t>Maruti</a:t>
            </a:r>
            <a:r>
              <a:rPr lang="en-US" dirty="0" smtClean="0"/>
              <a:t> brand has Good number of cars which beat the above criteria  and available for best price range in </a:t>
            </a:r>
            <a:r>
              <a:rPr lang="en-US" dirty="0"/>
              <a:t>which </a:t>
            </a:r>
            <a:r>
              <a:rPr lang="en-US" dirty="0" smtClean="0"/>
              <a:t>VXI </a:t>
            </a:r>
            <a:r>
              <a:rPr lang="en-US" dirty="0"/>
              <a:t>is the best model car to purchase </a:t>
            </a:r>
            <a:r>
              <a:rPr lang="en-US" dirty="0" smtClean="0"/>
              <a:t>with </a:t>
            </a:r>
            <a:r>
              <a:rPr lang="en-US" dirty="0"/>
              <a:t>a good reasonable price and with a well expected </a:t>
            </a:r>
            <a:r>
              <a:rPr lang="en-US" dirty="0" smtClean="0"/>
              <a:t>condition.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49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88065"/>
          </a:xfrm>
        </p:spPr>
        <p:txBody>
          <a:bodyPr/>
          <a:lstStyle/>
          <a:p>
            <a:pPr marL="742950" indent="-742950">
              <a:buFont typeface="Wingdings" panose="05000000000000000000" pitchFamily="2" charset="2"/>
              <a:buChar char="v"/>
            </a:pPr>
            <a:r>
              <a:rPr lang="en-US" dirty="0" smtClean="0"/>
              <a:t>CHALLENGES Faced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2042" y="1506582"/>
            <a:ext cx="8968746" cy="39798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Challenges we faced about getting the data from whole page because the website is linked to </a:t>
            </a:r>
            <a:r>
              <a:rPr lang="en-US" dirty="0" err="1" smtClean="0"/>
              <a:t>javascript</a:t>
            </a:r>
            <a:r>
              <a:rPr lang="en-US" dirty="0" smtClean="0"/>
              <a:t> which had infinite scrolling like cars visibility depends upon scrolling. To overcome this we use selenium library to capture the whole page, other than this we didn’t faced any challenges.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48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6516" y="1850749"/>
            <a:ext cx="4465643" cy="283431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/>
        </p:nvSpPr>
        <p:spPr>
          <a:xfrm>
            <a:off x="1244600" y="2997200"/>
            <a:ext cx="366183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705" y="516486"/>
            <a:ext cx="8850702" cy="39109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38705" y="4618089"/>
            <a:ext cx="851427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This is how CARS24 website homepage looks. From here we extracted</a:t>
            </a:r>
          </a:p>
          <a:p>
            <a:r>
              <a:rPr lang="en-US" sz="2000" dirty="0" smtClean="0"/>
              <a:t>    the used cars data to do an analysis.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We performed this data scraping of various cars in various cities like Hyderabad, Delhi, Bangalore, Mumbai </a:t>
            </a:r>
            <a:r>
              <a:rPr lang="en-US" sz="2400" dirty="0" smtClean="0"/>
              <a:t>and</a:t>
            </a:r>
            <a:r>
              <a:rPr lang="en-US" sz="2000" dirty="0" smtClean="0"/>
              <a:t> other metropolitan cities.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9261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7021" y="5016736"/>
            <a:ext cx="9857268" cy="1172323"/>
          </a:xfrm>
        </p:spPr>
        <p:txBody>
          <a:bodyPr/>
          <a:lstStyle/>
          <a:p>
            <a:r>
              <a:rPr lang="en-US" dirty="0" smtClean="0"/>
              <a:t>Once</a:t>
            </a:r>
            <a:r>
              <a:rPr lang="en-US" sz="2000" dirty="0" smtClean="0"/>
              <a:t> by clicking View cars we get the data of different cars of different models.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021" y="385888"/>
            <a:ext cx="9096064" cy="452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36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dirty="0" smtClean="0"/>
              <a:t>Features to be considered are :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421618" y="2295573"/>
            <a:ext cx="4672793" cy="271780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Cars name</a:t>
            </a:r>
          </a:p>
          <a:p>
            <a:r>
              <a:rPr lang="en-US" dirty="0" smtClean="0"/>
              <a:t>Cars brand</a:t>
            </a:r>
          </a:p>
          <a:p>
            <a:r>
              <a:rPr lang="en-US" dirty="0" smtClean="0"/>
              <a:t>Cars model</a:t>
            </a:r>
          </a:p>
          <a:p>
            <a:r>
              <a:rPr lang="en-US" dirty="0" smtClean="0"/>
              <a:t>Model year</a:t>
            </a:r>
          </a:p>
          <a:p>
            <a:r>
              <a:rPr lang="en-US" dirty="0" smtClean="0"/>
              <a:t>Type(manual/automatic)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6094411" y="2282160"/>
            <a:ext cx="4875210" cy="302547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Kilometers travelled</a:t>
            </a:r>
          </a:p>
          <a:p>
            <a:r>
              <a:rPr lang="en-US" dirty="0" smtClean="0"/>
              <a:t>Owner (1</a:t>
            </a:r>
            <a:r>
              <a:rPr lang="en-US" baseline="30000" dirty="0" smtClean="0"/>
              <a:t>st</a:t>
            </a:r>
            <a:r>
              <a:rPr lang="en-US" dirty="0" smtClean="0"/>
              <a:t> , 2</a:t>
            </a:r>
            <a:r>
              <a:rPr lang="en-US" baseline="30000" dirty="0" smtClean="0"/>
              <a:t>nd</a:t>
            </a:r>
            <a:r>
              <a:rPr lang="en-US" dirty="0" smtClean="0"/>
              <a:t> , 3</a:t>
            </a:r>
            <a:r>
              <a:rPr lang="en-US" baseline="30000" dirty="0" smtClean="0"/>
              <a:t>rd</a:t>
            </a:r>
            <a:r>
              <a:rPr lang="en-US" dirty="0" smtClean="0"/>
              <a:t>  etc. )</a:t>
            </a:r>
          </a:p>
          <a:p>
            <a:r>
              <a:rPr lang="en-US" dirty="0" smtClean="0"/>
              <a:t>Gasoline type</a:t>
            </a:r>
          </a:p>
          <a:p>
            <a:r>
              <a:rPr lang="en-US" dirty="0" smtClean="0"/>
              <a:t>Price</a:t>
            </a:r>
          </a:p>
          <a:p>
            <a:r>
              <a:rPr lang="en-US" dirty="0" smtClean="0"/>
              <a:t>Emi/month</a:t>
            </a:r>
          </a:p>
          <a:p>
            <a:r>
              <a:rPr lang="en-US" dirty="0" smtClean="0"/>
              <a:t>City and state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88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45326" y="696685"/>
            <a:ext cx="4833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/>
              <a:t>Libraries used</a:t>
            </a:r>
            <a:endParaRPr lang="en-IN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181" y="1528818"/>
            <a:ext cx="1397072" cy="14605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540" y="1741533"/>
            <a:ext cx="2947481" cy="10351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120" y="1430055"/>
            <a:ext cx="1102821" cy="1559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965" y="4263557"/>
            <a:ext cx="1442559" cy="10211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034" y="3946128"/>
            <a:ext cx="2820801" cy="13385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669" y="3774550"/>
            <a:ext cx="1681722" cy="168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7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dirty="0" smtClean="0"/>
              <a:t>Data extraction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141413" y="2097088"/>
            <a:ext cx="9378541" cy="354171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we extracted the raw data from cars24 using Selenium and </a:t>
            </a:r>
            <a:r>
              <a:rPr lang="en-US" dirty="0" err="1" smtClean="0"/>
              <a:t>Beautifulsoup</a:t>
            </a:r>
            <a:r>
              <a:rPr lang="en-US" dirty="0" smtClean="0"/>
              <a:t>.</a:t>
            </a:r>
          </a:p>
          <a:p>
            <a:r>
              <a:rPr lang="en-US" dirty="0" smtClean="0"/>
              <a:t>We run the same process for different cities.</a:t>
            </a:r>
          </a:p>
          <a:p>
            <a:r>
              <a:rPr lang="en-US" dirty="0" smtClean="0"/>
              <a:t>This extracted data for different cities was taken into a CSV(comma separated value) file.</a:t>
            </a:r>
          </a:p>
          <a:p>
            <a:r>
              <a:rPr lang="en-US" dirty="0" smtClean="0"/>
              <a:t>Then we merged those data into single file.</a:t>
            </a:r>
          </a:p>
          <a:p>
            <a:r>
              <a:rPr lang="en-US" dirty="0" smtClean="0"/>
              <a:t>We named it as cars24.csv</a:t>
            </a:r>
          </a:p>
        </p:txBody>
      </p:sp>
    </p:spTree>
    <p:extLst>
      <p:ext uri="{BB962C8B-B14F-4D97-AF65-F5344CB8AC3E}">
        <p14:creationId xmlns:p14="http://schemas.microsoft.com/office/powerpoint/2010/main" val="157157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93" y="233455"/>
            <a:ext cx="9650687" cy="52866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flipH="1">
            <a:off x="1330822" y="5826034"/>
            <a:ext cx="8270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The above image shows how extracted data looks like.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09972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A86440E7-4968-4404-AF38-3EBA6152CBD1}" vid="{015CEA2D-33FC-480F-9930-CA90CAA5F66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</TotalTime>
  <Words>1187</Words>
  <Application>Microsoft Office PowerPoint</Application>
  <PresentationFormat>Widescreen</PresentationFormat>
  <Paragraphs>119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Calibri</vt:lpstr>
      <vt:lpstr>Courier New</vt:lpstr>
      <vt:lpstr>Lato Black</vt:lpstr>
      <vt:lpstr>Libre Baskerville</vt:lpstr>
      <vt:lpstr>Trebuchet MS</vt:lpstr>
      <vt:lpstr>Tw Cen MT</vt:lpstr>
      <vt:lpstr>Wingdings</vt:lpstr>
      <vt:lpstr>Theme1</vt:lpstr>
      <vt:lpstr>PowerPoint Presentation</vt:lpstr>
      <vt:lpstr>Data scraping and eda on used cars</vt:lpstr>
      <vt:lpstr>PowerPoint Presentation</vt:lpstr>
      <vt:lpstr>PowerPoint Presentation</vt:lpstr>
      <vt:lpstr>PowerPoint Presentation</vt:lpstr>
      <vt:lpstr>Features to be considered are :</vt:lpstr>
      <vt:lpstr>PowerPoint Presentation</vt:lpstr>
      <vt:lpstr>Data extraction</vt:lpstr>
      <vt:lpstr>PowerPoint Presentation</vt:lpstr>
      <vt:lpstr>Data cleaning</vt:lpstr>
      <vt:lpstr>PowerPoint Presentation</vt:lpstr>
      <vt:lpstr>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CHALLENGES Faced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Raghu Ram Aduri</dc:creator>
  <cp:lastModifiedBy>my computer</cp:lastModifiedBy>
  <cp:revision>10</cp:revision>
  <dcterms:created xsi:type="dcterms:W3CDTF">2021-02-16T05:19:01Z</dcterms:created>
  <dcterms:modified xsi:type="dcterms:W3CDTF">2022-04-04T09:55:36Z</dcterms:modified>
</cp:coreProperties>
</file>